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webextensions/webextension4.xml" ContentType="application/vnd.ms-office.webextension+xml"/>
  <Override PartName="/ppt/webextensions/webextension5.xml" ContentType="application/vnd.ms-office.webextension+xml"/>
  <Override PartName="/ppt/webextensions/webextension6.xml" ContentType="application/vnd.ms-office.webextension+xml"/>
  <Override PartName="/ppt/webextensions/webextension7.xml" ContentType="application/vnd.ms-office.webextension+xml"/>
  <Override PartName="/ppt/webextensions/webextension8.xml" ContentType="application/vnd.ms-office.webextension+xml"/>
  <Override PartName="/ppt/webextensions/webextension9.xml" ContentType="application/vnd.ms-office.webextension+xml"/>
  <Override PartName="/ppt/webextensions/webextension10.xml" ContentType="application/vnd.ms-office.webextension+xml"/>
  <Override PartName="/ppt/webextensions/webextension11.xml" ContentType="application/vnd.ms-office.webextension+xml"/>
  <Override PartName="/ppt/webextensions/webextension12.xml" ContentType="application/vnd.ms-office.webextension+xml"/>
  <Override PartName="/ppt/webextensions/webextension13.xml" ContentType="application/vnd.ms-office.webextension+xml"/>
  <Override PartName="/ppt/webextensions/webextension14.xml" ContentType="application/vnd.ms-office.webextension+xml"/>
  <Override PartName="/ppt/webextensions/webextension15.xml" ContentType="application/vnd.ms-office.webextension+xml"/>
  <Override PartName="/ppt/webextensions/webextension16.xml" ContentType="application/vnd.ms-office.webextension+xml"/>
  <Override PartName="/ppt/webextensions/webextension17.xml" ContentType="application/vnd.ms-office.webextension+xml"/>
  <Override PartName="/ppt/webextensions/webextension18.xml" ContentType="application/vnd.ms-office.webextension+xml"/>
  <Override PartName="/ppt/webextensions/webextension19.xml" ContentType="application/vnd.ms-office.webextension+xml"/>
  <Override PartName="/ppt/webextensions/webextension20.xml" ContentType="application/vnd.ms-office.webextension+xml"/>
  <Override PartName="/ppt/webextensions/webextension21.xml" ContentType="application/vnd.ms-office.webextension+xml"/>
  <Override PartName="/ppt/webextensions/webextension22.xml" ContentType="application/vnd.ms-office.webextension+xml"/>
  <Override PartName="/ppt/webextensions/webextension23.xml" ContentType="application/vnd.ms-office.webextension+xml"/>
  <Override PartName="/ppt/webextensions/webextension24.xml" ContentType="application/vnd.ms-office.webextension+xml"/>
  <Override PartName="/ppt/webextensions/webextension25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9"/>
  </p:notesMasterIdLst>
  <p:handoutMasterIdLst>
    <p:handoutMasterId r:id="rId80"/>
  </p:handoutMasterIdLst>
  <p:sldIdLst>
    <p:sldId id="256" r:id="rId3"/>
    <p:sldId id="331" r:id="rId4"/>
    <p:sldId id="258" r:id="rId5"/>
    <p:sldId id="261" r:id="rId6"/>
    <p:sldId id="305" r:id="rId7"/>
    <p:sldId id="259" r:id="rId8"/>
    <p:sldId id="262" r:id="rId9"/>
    <p:sldId id="306" r:id="rId10"/>
    <p:sldId id="260" r:id="rId11"/>
    <p:sldId id="263" r:id="rId12"/>
    <p:sldId id="307" r:id="rId13"/>
    <p:sldId id="257" r:id="rId14"/>
    <p:sldId id="264" r:id="rId15"/>
    <p:sldId id="308" r:id="rId16"/>
    <p:sldId id="265" r:id="rId17"/>
    <p:sldId id="270" r:id="rId18"/>
    <p:sldId id="309" r:id="rId19"/>
    <p:sldId id="266" r:id="rId20"/>
    <p:sldId id="271" r:id="rId21"/>
    <p:sldId id="310" r:id="rId22"/>
    <p:sldId id="267" r:id="rId23"/>
    <p:sldId id="272" r:id="rId24"/>
    <p:sldId id="311" r:id="rId25"/>
    <p:sldId id="275" r:id="rId26"/>
    <p:sldId id="276" r:id="rId27"/>
    <p:sldId id="312" r:id="rId28"/>
    <p:sldId id="301" r:id="rId29"/>
    <p:sldId id="313" r:id="rId30"/>
    <p:sldId id="268" r:id="rId31"/>
    <p:sldId id="273" r:id="rId32"/>
    <p:sldId id="314" r:id="rId33"/>
    <p:sldId id="277" r:id="rId34"/>
    <p:sldId id="278" r:id="rId35"/>
    <p:sldId id="315" r:id="rId36"/>
    <p:sldId id="279" r:id="rId37"/>
    <p:sldId id="280" r:id="rId38"/>
    <p:sldId id="316" r:id="rId39"/>
    <p:sldId id="302" r:id="rId40"/>
    <p:sldId id="317" r:id="rId41"/>
    <p:sldId id="281" r:id="rId42"/>
    <p:sldId id="282" r:id="rId43"/>
    <p:sldId id="318" r:id="rId44"/>
    <p:sldId id="283" r:id="rId45"/>
    <p:sldId id="284" r:id="rId46"/>
    <p:sldId id="319" r:id="rId47"/>
    <p:sldId id="289" r:id="rId48"/>
    <p:sldId id="290" r:id="rId49"/>
    <p:sldId id="320" r:id="rId50"/>
    <p:sldId id="291" r:id="rId51"/>
    <p:sldId id="292" r:id="rId52"/>
    <p:sldId id="321" r:id="rId53"/>
    <p:sldId id="285" r:id="rId54"/>
    <p:sldId id="286" r:id="rId55"/>
    <p:sldId id="322" r:id="rId56"/>
    <p:sldId id="287" r:id="rId57"/>
    <p:sldId id="288" r:id="rId58"/>
    <p:sldId id="323" r:id="rId59"/>
    <p:sldId id="293" r:id="rId60"/>
    <p:sldId id="294" r:id="rId61"/>
    <p:sldId id="324" r:id="rId62"/>
    <p:sldId id="295" r:id="rId63"/>
    <p:sldId id="296" r:id="rId64"/>
    <p:sldId id="325" r:id="rId65"/>
    <p:sldId id="297" r:id="rId66"/>
    <p:sldId id="298" r:id="rId67"/>
    <p:sldId id="326" r:id="rId68"/>
    <p:sldId id="299" r:id="rId69"/>
    <p:sldId id="300" r:id="rId70"/>
    <p:sldId id="327" r:id="rId71"/>
    <p:sldId id="269" r:id="rId72"/>
    <p:sldId id="274" r:id="rId73"/>
    <p:sldId id="328" r:id="rId74"/>
    <p:sldId id="303" r:id="rId75"/>
    <p:sldId id="304" r:id="rId76"/>
    <p:sldId id="329" r:id="rId77"/>
    <p:sldId id="330" r:id="rId7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60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5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7B8596-2424-4EE1-B7D4-EE0B5EFA943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BB3DF5-E5B6-4B45-B21A-9494872AB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19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5862F0-8E30-41EF-92AD-D5FFFDA3470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4C9593-C317-445E-8EA1-13B264B0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6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C9593-C317-445E-8EA1-13B264B0B5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A58A-A73D-456B-8E2D-982D1E0E9CF5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9FDF-F246-4DE4-AB20-5FB7A1FE58D2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6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9A1F-71BA-4EFB-8F26-2CC8A39A31F6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9B7B-2129-4AF2-995E-3F29E352549E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807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4D3C-A410-4C06-A87F-E8E981B616CA}" type="datetime1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5EE-1515-421A-8654-FA50C17076AA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015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F936-19E2-4FB2-803E-21CF5C4C62D6}" type="datetime1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11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2036-C962-487A-A1AE-B5119C4F0D80}" type="datetime1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441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8AD3-CC82-46B3-839C-C6472D637450}" type="datetime1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1D2B-B255-4E97-81FB-F96C55172EBC}" type="datetime1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8661-8676-41D0-ABB8-6C6C468B33B7}" type="datetime1">
              <a:rPr lang="en-US" smtClean="0"/>
              <a:t>3/27/2017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5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733B2A-819D-4990-B6F7-40D2F248FE22}" type="datetime1">
              <a:rPr lang="en-US" smtClean="0"/>
              <a:t>3/27/2017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2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webextension" Target="../webextensions/webextension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microsoft.com/office/2011/relationships/webextension" Target="../webextensions/webextension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1/relationships/webextension" Target="../webextensions/webextension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webextension" Target="../webextensions/webextension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1/relationships/webextension" Target="../webextensions/webextension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1/relationships/webextension" Target="../webextensions/webextension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microsoft.com/office/2011/relationships/webextension" Target="../webextensions/webextension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1/relationships/webextension" Target="../webextensions/webextension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1/relationships/webextension" Target="../webextensions/webextension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webextension" Target="../webextensions/webextension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1/relationships/webextension" Target="../webextensions/webextension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microsoft.com/office/2011/relationships/webextension" Target="../webextensions/webextension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microsoft.com/office/2011/relationships/webextension" Target="../webextensions/webextension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microsoft.com/office/2011/relationships/webextension" Target="../webextensions/webextension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microsoft.com/office/2011/relationships/webextension" Target="../webextensions/webextension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microsoft.com/office/2011/relationships/webextension" Target="../webextensions/webextension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microsoft.com/office/2011/relationships/webextension" Target="../webextensions/webextension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microsoft.com/office/2011/relationships/webextension" Target="../webextensions/webextension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microsoft.com/office/2011/relationships/webextension" Target="../webextensions/webextension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microsoft.com/office/2011/relationships/webextension" Target="../webextensions/webextension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microsoft.com/office/2011/relationships/webextension" Target="../webextensions/webextension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gif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Review of prisms, circles and cylinders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Filling and Wrapping Review</a:t>
            </a:r>
          </a:p>
        </p:txBody>
      </p:sp>
    </p:spTree>
    <p:extLst>
      <p:ext uri="{BB962C8B-B14F-4D97-AF65-F5344CB8AC3E}">
        <p14:creationId xmlns:p14="http://schemas.microsoft.com/office/powerpoint/2010/main" val="111147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parallelogram: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347" y="1600200"/>
            <a:ext cx="6099047" cy="331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2138" y="1811887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105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4400" dirty="0"/>
              <a:t>B)	75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37.5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7006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parallelogram: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347" y="1600200"/>
            <a:ext cx="6099047" cy="3314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2138" y="1688777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105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6000" b="1" dirty="0"/>
              <a:t>B)	75 cm</a:t>
            </a:r>
            <a:r>
              <a:rPr lang="en-US" sz="6600" b="1" baseline="30000" dirty="0"/>
              <a:t>2</a:t>
            </a:r>
          </a:p>
          <a:p>
            <a:r>
              <a:rPr lang="en-US" sz="4800" dirty="0"/>
              <a:t>C)	37.5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5442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  <p:pic>
        <p:nvPicPr>
          <p:cNvPr id="1026" name="Picture 2" descr="Image result for volume of a p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66" y="1208376"/>
            <a:ext cx="5323326" cy="405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5769031"/>
                  </p:ext>
                </p:extLst>
              </p:nvPr>
            </p:nvGraphicFramePr>
            <p:xfrm>
              <a:off x="6880514" y="180282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0514" y="1802822"/>
                <a:ext cx="2857500" cy="2857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37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  <p:pic>
        <p:nvPicPr>
          <p:cNvPr id="1026" name="Picture 2" descr="Image result for volume of a p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66" y="1208376"/>
            <a:ext cx="5323326" cy="405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1120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280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25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11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  <p:pic>
        <p:nvPicPr>
          <p:cNvPr id="1026" name="Picture 2" descr="Image result for volume of a p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66" y="1208376"/>
            <a:ext cx="5323326" cy="405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07284" y="1103583"/>
            <a:ext cx="4364180" cy="495520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1120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280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25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6000" b="1" dirty="0"/>
              <a:t>D)  None of 	these 	answers.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0496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817" y="274638"/>
            <a:ext cx="10848109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5858126"/>
                  </p:ext>
                </p:extLst>
              </p:nvPr>
            </p:nvGraphicFramePr>
            <p:xfrm>
              <a:off x="7940387" y="145992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40387" y="145992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11266" name="Picture 2" descr="Image result for volume of a pris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76" y="1450397"/>
            <a:ext cx="6586169" cy="298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4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680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4400" dirty="0"/>
              <a:t>B)	556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278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Image result for volume of a p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89809"/>
            <a:ext cx="5660017" cy="256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192231" y="325568"/>
            <a:ext cx="109520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169624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345458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680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6000" b="1" dirty="0"/>
              <a:t>B)	556 cm</a:t>
            </a:r>
            <a:r>
              <a:rPr lang="en-US" sz="6600" b="1" baseline="30000" dirty="0"/>
              <a:t>2</a:t>
            </a:r>
          </a:p>
          <a:p>
            <a:r>
              <a:rPr lang="en-US" sz="4800" dirty="0"/>
              <a:t>C)	278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Image result for volume of a pr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89809"/>
            <a:ext cx="5660017" cy="256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192231" y="325568"/>
            <a:ext cx="109520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38388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6880514" y="180282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0514" y="180282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 txBox="1">
            <a:spLocks/>
          </p:cNvSpPr>
          <p:nvPr/>
        </p:nvSpPr>
        <p:spPr>
          <a:xfrm>
            <a:off x="145473" y="222684"/>
            <a:ext cx="109520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9264" t="32237" r="17812" b="5361"/>
          <a:stretch/>
        </p:blipFill>
        <p:spPr>
          <a:xfrm>
            <a:off x="763334" y="1365684"/>
            <a:ext cx="5897238" cy="43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3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518" y="274638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180 ft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4400" dirty="0"/>
              <a:t>B)	17 ft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144 ft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264" t="32237" r="17812" b="5361"/>
          <a:stretch/>
        </p:blipFill>
        <p:spPr>
          <a:xfrm>
            <a:off x="430828" y="1292947"/>
            <a:ext cx="5897238" cy="43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6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588"/>
            <a:ext cx="11594481" cy="563231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Concepts reviewed:</a:t>
            </a:r>
          </a:p>
          <a:p>
            <a:endParaRPr lang="en-US" sz="6000" b="1" dirty="0"/>
          </a:p>
          <a:p>
            <a:r>
              <a:rPr lang="en-US" sz="6000" b="1" u="sng" dirty="0"/>
              <a:t>Area</a:t>
            </a:r>
            <a:r>
              <a:rPr lang="en-US" sz="6000" b="1" dirty="0"/>
              <a:t>	</a:t>
            </a:r>
            <a:r>
              <a:rPr lang="en-US" sz="6000" b="1" dirty="0">
                <a:sym typeface="Wingdings" panose="05000000000000000000" pitchFamily="2" charset="2"/>
              </a:rPr>
              <a:t>	</a:t>
            </a:r>
            <a:r>
              <a:rPr lang="en-US" sz="6000" b="1" i="1" dirty="0">
                <a:sym typeface="Wingdings" panose="05000000000000000000" pitchFamily="2" charset="2"/>
              </a:rPr>
              <a:t>Space to cover 2D      	</a:t>
            </a:r>
            <a:endParaRPr lang="en-US" sz="6000" b="1" dirty="0"/>
          </a:p>
          <a:p>
            <a:r>
              <a:rPr lang="en-US" sz="6000" b="1" u="sng" dirty="0"/>
              <a:t>Surface Area </a:t>
            </a:r>
            <a:r>
              <a:rPr lang="en-US" sz="6000" b="1" dirty="0">
                <a:sym typeface="Wingdings" panose="05000000000000000000" pitchFamily="2" charset="2"/>
              </a:rPr>
              <a:t> </a:t>
            </a:r>
            <a:r>
              <a:rPr lang="en-US" sz="6000" b="1" i="1" dirty="0">
                <a:sym typeface="Wingdings" panose="05000000000000000000" pitchFamily="2" charset="2"/>
              </a:rPr>
              <a:t>Space to wrap 2D</a:t>
            </a:r>
          </a:p>
          <a:p>
            <a:endParaRPr lang="en-US" sz="6000" b="1" i="1" dirty="0"/>
          </a:p>
          <a:p>
            <a:r>
              <a:rPr lang="en-US" sz="6000" b="1" u="sng" dirty="0"/>
              <a:t>Volume</a:t>
            </a:r>
            <a:r>
              <a:rPr lang="en-US" sz="6000" b="1" dirty="0"/>
              <a:t> </a:t>
            </a:r>
            <a:r>
              <a:rPr lang="en-US" sz="6000" b="1" dirty="0">
                <a:sym typeface="Wingdings" panose="05000000000000000000" pitchFamily="2" charset="2"/>
              </a:rPr>
              <a:t> </a:t>
            </a:r>
            <a:r>
              <a:rPr lang="en-US" sz="6000" b="1" i="1" dirty="0">
                <a:sym typeface="Wingdings" panose="05000000000000000000" pitchFamily="2" charset="2"/>
              </a:rPr>
              <a:t>Space to fill 3D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4815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518" y="274638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8066" y="1345458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A)	180 ft</a:t>
            </a:r>
            <a:r>
              <a:rPr lang="en-US" sz="6600" b="1" baseline="30000" dirty="0"/>
              <a:t>2</a:t>
            </a:r>
            <a:r>
              <a:rPr lang="en-US" sz="6000" b="1" dirty="0"/>
              <a:t>	</a:t>
            </a:r>
          </a:p>
          <a:p>
            <a:r>
              <a:rPr lang="en-US" sz="4400" dirty="0"/>
              <a:t>B)	17 ft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144 ft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264" t="32237" r="17812" b="5361"/>
          <a:stretch/>
        </p:blipFill>
        <p:spPr>
          <a:xfrm>
            <a:off x="430828" y="1292947"/>
            <a:ext cx="5897238" cy="43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5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305344"/>
                  </p:ext>
                </p:extLst>
              </p:nvPr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  <p:pic>
        <p:nvPicPr>
          <p:cNvPr id="9218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83298"/>
            <a:ext cx="6247534" cy="562589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971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140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1000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160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5870"/>
            <a:ext cx="5372071" cy="48375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7766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299292"/>
            <a:ext cx="4364180" cy="38779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140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1000 cm</a:t>
            </a:r>
            <a:r>
              <a:rPr lang="en-US" sz="4800" baseline="30000" dirty="0"/>
              <a:t>2</a:t>
            </a:r>
          </a:p>
          <a:p>
            <a:r>
              <a:rPr lang="en-US" sz="6600" b="1" dirty="0"/>
              <a:t>C)	160 </a:t>
            </a:r>
            <a:r>
              <a:rPr lang="en-US" sz="6000" b="1" dirty="0"/>
              <a:t>cm</a:t>
            </a:r>
            <a:r>
              <a:rPr lang="en-US" sz="6600" b="1" baseline="30000" dirty="0"/>
              <a:t>2</a:t>
            </a:r>
            <a:r>
              <a:rPr lang="en-US" sz="6000" b="1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5870"/>
            <a:ext cx="5372071" cy="48375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330522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  <p:pic>
        <p:nvPicPr>
          <p:cNvPr id="9218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83298"/>
            <a:ext cx="6247534" cy="562589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5141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100 cm</a:t>
            </a:r>
            <a:r>
              <a:rPr lang="en-US" sz="4800" baseline="30000" dirty="0"/>
              <a:t>3</a:t>
            </a:r>
            <a:endParaRPr lang="en-US" sz="4400" dirty="0"/>
          </a:p>
          <a:p>
            <a:r>
              <a:rPr lang="en-US" sz="4400" dirty="0"/>
              <a:t>B)	140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1000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5870"/>
            <a:ext cx="5372071" cy="48375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22769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299292"/>
            <a:ext cx="4364180" cy="38779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A)	100 cm</a:t>
            </a:r>
            <a:r>
              <a:rPr lang="en-US" sz="6600" b="1" baseline="30000" dirty="0"/>
              <a:t>3</a:t>
            </a:r>
            <a:endParaRPr lang="en-US" sz="6000" b="1" dirty="0"/>
          </a:p>
          <a:p>
            <a:r>
              <a:rPr lang="en-US" sz="4400" dirty="0"/>
              <a:t>B)	140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1000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www.everythingmaths.co.za/static/themes/emas/books/mathematics-grade-10/tikzpicture/a0470f2aa9e1c3794573888daf776d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5870"/>
            <a:ext cx="5372071" cy="48375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rectangular prism:</a:t>
            </a:r>
          </a:p>
        </p:txBody>
      </p:sp>
    </p:spTree>
    <p:extLst>
      <p:ext uri="{BB962C8B-B14F-4D97-AF65-F5344CB8AC3E}">
        <p14:creationId xmlns:p14="http://schemas.microsoft.com/office/powerpoint/2010/main" val="27914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16378" y="285750"/>
            <a:ext cx="10993582" cy="1143000"/>
          </a:xfrm>
        </p:spPr>
        <p:txBody>
          <a:bodyPr/>
          <a:lstStyle/>
          <a:p>
            <a:r>
              <a:rPr lang="en-US" dirty="0"/>
              <a:t>Each of these prisms has the same volume. Which has the least surface area?</a:t>
            </a:r>
          </a:p>
        </p:txBody>
      </p:sp>
      <p:pic>
        <p:nvPicPr>
          <p:cNvPr id="8" name="Picture 7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2" b="37284"/>
          <a:stretch/>
        </p:blipFill>
        <p:spPr bwMode="auto">
          <a:xfrm>
            <a:off x="6079208" y="1977390"/>
            <a:ext cx="2024316" cy="2754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9" t="8395" r="31667" b="58519"/>
          <a:stretch/>
        </p:blipFill>
        <p:spPr bwMode="auto">
          <a:xfrm>
            <a:off x="1984661" y="3447741"/>
            <a:ext cx="2655919" cy="15979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1" t="67161" r="4861" b="6914"/>
          <a:stretch/>
        </p:blipFill>
        <p:spPr bwMode="auto">
          <a:xfrm>
            <a:off x="1211580" y="1977390"/>
            <a:ext cx="4197615" cy="9217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7559" y="205352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2452" y="325748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2465" y="1977390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B)</a:t>
            </a:r>
            <a:endParaRPr lang="en-US" sz="4800" dirty="0"/>
          </a:p>
        </p:txBody>
      </p:sp>
      <p:pic>
        <p:nvPicPr>
          <p:cNvPr id="14" name="Picture 13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1" t="67161" r="4861" b="6914"/>
          <a:stretch/>
        </p:blipFill>
        <p:spPr bwMode="auto">
          <a:xfrm>
            <a:off x="1015738" y="5594317"/>
            <a:ext cx="7249683" cy="582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3259" y="5039539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D)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704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16378" y="285750"/>
            <a:ext cx="10993582" cy="1143000"/>
          </a:xfrm>
        </p:spPr>
        <p:txBody>
          <a:bodyPr/>
          <a:lstStyle/>
          <a:p>
            <a:r>
              <a:rPr lang="en-US" dirty="0"/>
              <a:t>Each of these prisms has the same volume. Which has the least surface area?</a:t>
            </a:r>
          </a:p>
        </p:txBody>
      </p:sp>
      <p:pic>
        <p:nvPicPr>
          <p:cNvPr id="8" name="Picture 7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2" b="37284"/>
          <a:stretch/>
        </p:blipFill>
        <p:spPr bwMode="auto">
          <a:xfrm>
            <a:off x="6079208" y="1977390"/>
            <a:ext cx="2024316" cy="2754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9" t="8395" r="31667" b="58519"/>
          <a:stretch/>
        </p:blipFill>
        <p:spPr bwMode="auto">
          <a:xfrm>
            <a:off x="1984661" y="3447741"/>
            <a:ext cx="2655919" cy="15979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1" t="67161" r="4861" b="6914"/>
          <a:stretch/>
        </p:blipFill>
        <p:spPr bwMode="auto">
          <a:xfrm>
            <a:off x="1211580" y="1977390"/>
            <a:ext cx="4197615" cy="9217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7559" y="205352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2452" y="325748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92465" y="1977390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B)</a:t>
            </a:r>
            <a:endParaRPr lang="en-US" sz="4800" dirty="0"/>
          </a:p>
        </p:txBody>
      </p:sp>
      <p:pic>
        <p:nvPicPr>
          <p:cNvPr id="14" name="Picture 13" descr="https://www.filepicker.io/api/file/2KtqfdXRa6b2Ul2uNCmg?cache=true&amp;policy=eyJleHBpcnkiOjQ1NTg5ODY5NjAsImNhbGwiOiJyZWFkIn0=&amp;signature=99571cbec16a027370fcedc747f069e0a82d6eea8c103a413c3040dff6e5b55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1" t="67161" r="4861" b="6914"/>
          <a:stretch/>
        </p:blipFill>
        <p:spPr bwMode="auto">
          <a:xfrm>
            <a:off x="1015738" y="5594317"/>
            <a:ext cx="7249683" cy="582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3259" y="5039539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D)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779318" y="2996142"/>
            <a:ext cx="4946073" cy="24175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006205"/>
                  </p:ext>
                </p:extLst>
              </p:nvPr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8196" name="Picture 4" descr="http://c0190781.cdn.cloudfiles.rackspacecloud.com/403755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1" y="1417637"/>
            <a:ext cx="6743354" cy="409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9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207" y="1520103"/>
            <a:ext cx="7631088" cy="337398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rectangle: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605708"/>
                  </p:ext>
                </p:extLst>
              </p:nvPr>
            </p:nvGraphicFramePr>
            <p:xfrm>
              <a:off x="8044295" y="1520103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4295" y="1520103"/>
                <a:ext cx="2857500" cy="2857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047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4800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1080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2400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7" name="Picture 4" descr="http://c0190781.cdn.cloudfiles.rackspacecloud.com/403755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1468568"/>
            <a:ext cx="6027074" cy="366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20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330071"/>
            <a:ext cx="4364180" cy="38164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4800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1080 cm</a:t>
            </a:r>
            <a:r>
              <a:rPr lang="en-US" sz="4800" baseline="30000" dirty="0"/>
              <a:t>3</a:t>
            </a:r>
          </a:p>
          <a:p>
            <a:r>
              <a:rPr lang="en-US" sz="6600" b="1" dirty="0"/>
              <a:t>C)	2400 </a:t>
            </a:r>
            <a:r>
              <a:rPr lang="en-US" sz="6000" b="1" dirty="0"/>
              <a:t>cm</a:t>
            </a:r>
            <a:r>
              <a:rPr lang="en-US" sz="6600" b="1" baseline="30000" dirty="0"/>
              <a:t>3</a:t>
            </a:r>
            <a:r>
              <a:rPr lang="en-US" sz="6000" b="1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7" name="Picture 4" descr="http://c0190781.cdn.cloudfiles.rackspacecloud.com/403755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1468568"/>
            <a:ext cx="6027074" cy="366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28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18434" name="Picture 2" descr="http://s256376672.websitehome.co.uk/KS_3_Year_9/Y9_KS_3_files/Y9_11_Volume/prisms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10" y="1212216"/>
            <a:ext cx="5499100" cy="549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9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32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192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1050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5" name="Picture 2" descr="http://s256376672.websitehome.co.uk/KS_3_Year_9/Y9_KS_3_files/Y9_11_Volume/prism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58899"/>
            <a:ext cx="5499100" cy="549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760683"/>
            <a:ext cx="4364180" cy="495520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32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192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1050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6000" b="1" dirty="0"/>
              <a:t>D)  None of 	these 	answers.</a:t>
            </a:r>
            <a:endParaRPr lang="en-US" sz="6600" b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5" name="Picture 2" descr="http://s256376672.websitehome.co.uk/KS_3_Year_9/Y9_KS_3_files/Y9_11_Volume/prism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58899"/>
            <a:ext cx="5499100" cy="549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1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376" y="1517072"/>
            <a:ext cx="6563111" cy="35235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2271" y="5140064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 =	22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06040" y="4206240"/>
            <a:ext cx="68580" cy="9338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08389" y="3989851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h =	12 cm	</a:t>
            </a:r>
          </a:p>
        </p:txBody>
      </p:sp>
    </p:spTree>
    <p:extLst>
      <p:ext uri="{BB962C8B-B14F-4D97-AF65-F5344CB8AC3E}">
        <p14:creationId xmlns:p14="http://schemas.microsoft.com/office/powerpoint/2010/main" val="424368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83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34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264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132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9" y="1468568"/>
            <a:ext cx="5813107" cy="31209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96409" y="4877174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 =	22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37360" y="3943350"/>
            <a:ext cx="68580" cy="9338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88714" y="3820028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h =	12 cm	</a:t>
            </a:r>
          </a:p>
        </p:txBody>
      </p:sp>
    </p:spTree>
    <p:extLst>
      <p:ext uri="{BB962C8B-B14F-4D97-AF65-F5344CB8AC3E}">
        <p14:creationId xmlns:p14="http://schemas.microsoft.com/office/powerpoint/2010/main" val="33094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836" y="1345458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34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6000" b="1" dirty="0"/>
              <a:t>B)	264 cm</a:t>
            </a:r>
            <a:r>
              <a:rPr lang="en-US" sz="6600" b="1" baseline="30000" dirty="0"/>
              <a:t>3</a:t>
            </a:r>
          </a:p>
          <a:p>
            <a:r>
              <a:rPr lang="en-US" sz="4800" dirty="0"/>
              <a:t>C)	132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prism: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9" y="1468568"/>
            <a:ext cx="5813107" cy="31209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96409" y="4877174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 =	22 cm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737360" y="3943350"/>
            <a:ext cx="68580" cy="9338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88714" y="3820028"/>
            <a:ext cx="4364180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h =	12 cm	</a:t>
            </a:r>
          </a:p>
        </p:txBody>
      </p:sp>
    </p:spTree>
    <p:extLst>
      <p:ext uri="{BB962C8B-B14F-4D97-AF65-F5344CB8AC3E}">
        <p14:creationId xmlns:p14="http://schemas.microsoft.com/office/powerpoint/2010/main" val="288273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16378" y="285750"/>
            <a:ext cx="10993582" cy="1143000"/>
          </a:xfrm>
        </p:spPr>
        <p:txBody>
          <a:bodyPr/>
          <a:lstStyle/>
          <a:p>
            <a:r>
              <a:rPr lang="en-US" dirty="0"/>
              <a:t>Each of these prisms was made from one sheet of paper. Which has the greatest volume?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4661" y="181816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47592" y="1692358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2286" y="1747843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B)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1969" y="5836647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D)</a:t>
            </a:r>
            <a:endParaRPr lang="en-US" sz="4800" dirty="0"/>
          </a:p>
        </p:txBody>
      </p:sp>
      <p:pic>
        <p:nvPicPr>
          <p:cNvPr id="16" name="Picture 15" descr="http://mathforum.org/dr.math/faq/formulas/images/prism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07" y="2381865"/>
            <a:ext cx="6775186" cy="35902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3543189" y="5853683"/>
            <a:ext cx="1120251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AB)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1487" y="5892132"/>
            <a:ext cx="1136533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CD)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1421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16378" y="285750"/>
            <a:ext cx="10993582" cy="1143000"/>
          </a:xfrm>
        </p:spPr>
        <p:txBody>
          <a:bodyPr/>
          <a:lstStyle/>
          <a:p>
            <a:r>
              <a:rPr lang="en-US" dirty="0"/>
              <a:t>Each of these prisms was made from one sheet of paper. Which has the greatest volume?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4661" y="1818164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47592" y="1692358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2286" y="1747843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B)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1969" y="5836647"/>
            <a:ext cx="932209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D)</a:t>
            </a:r>
            <a:endParaRPr lang="en-US" sz="4800" dirty="0"/>
          </a:p>
        </p:txBody>
      </p:sp>
      <p:pic>
        <p:nvPicPr>
          <p:cNvPr id="16" name="Picture 15" descr="http://mathforum.org/dr.math/faq/formulas/images/pris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07" y="2381865"/>
            <a:ext cx="6775186" cy="35902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3543189" y="5853683"/>
            <a:ext cx="1120251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AB)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81487" y="5892132"/>
            <a:ext cx="1136533" cy="76944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CD)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5309755" y="4010891"/>
            <a:ext cx="2608118" cy="26506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681" y="1236518"/>
            <a:ext cx="5412218" cy="23929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rectangle: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683" y="4394648"/>
            <a:ext cx="10151918" cy="15081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  38 cm</a:t>
            </a:r>
            <a:r>
              <a:rPr lang="en-US" sz="4800" baseline="30000" dirty="0"/>
              <a:t>2</a:t>
            </a:r>
            <a:r>
              <a:rPr lang="en-US" sz="4400" dirty="0"/>
              <a:t>		B)  26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  36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	D)  None of these 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175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triangular prism:</a:t>
            </a:r>
          </a:p>
        </p:txBody>
      </p:sp>
      <p:pic>
        <p:nvPicPr>
          <p:cNvPr id="20482" name="Picture 2" descr="http://openhighschoolcourses.org/pluginfile.php/287/mod_book/chapter/522/SALesson1PracticeProble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1" y="1168457"/>
            <a:ext cx="6600190" cy="431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81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84 ft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96 ft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108 ft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triangular prism:</a:t>
            </a:r>
          </a:p>
        </p:txBody>
      </p:sp>
      <p:pic>
        <p:nvPicPr>
          <p:cNvPr id="6" name="Picture 2" descr="http://openhighschoolcourses.org/pluginfile.php/287/mod_book/chapter/522/SALesson1PracticePro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1" y="1437790"/>
            <a:ext cx="5625414" cy="36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94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314681"/>
            <a:ext cx="4364180" cy="38472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84 ft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6000" b="1" dirty="0"/>
              <a:t>B)	96 ft</a:t>
            </a:r>
            <a:r>
              <a:rPr lang="en-US" sz="6600" b="1" baseline="30000" dirty="0"/>
              <a:t>2</a:t>
            </a:r>
          </a:p>
          <a:p>
            <a:r>
              <a:rPr lang="en-US" sz="4800" dirty="0"/>
              <a:t>C)	108 ft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triangular prism:</a:t>
            </a:r>
          </a:p>
        </p:txBody>
      </p:sp>
      <p:pic>
        <p:nvPicPr>
          <p:cNvPr id="6" name="Picture 2" descr="http://openhighschoolcourses.org/pluginfile.php/287/mod_book/chapter/522/SALesson1PracticePro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1" y="1437790"/>
            <a:ext cx="5625414" cy="367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9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00654" y="153993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00654" y="153993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hexagonal prism: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8397" y="1143000"/>
            <a:ext cx="5520283" cy="4876801"/>
            <a:chOff x="428397" y="1143000"/>
            <a:chExt cx="5520283" cy="4876801"/>
          </a:xfrm>
        </p:grpSpPr>
        <p:pic>
          <p:nvPicPr>
            <p:cNvPr id="22530" name="Picture 2" descr="http://www.freelearningchannel.com/l/Content/Materials/Mathematics/Geometry/textbooks/CK12_Geometry/html/11/ck12_4_files/2012120320112411062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005" y="1143000"/>
              <a:ext cx="4638675" cy="4876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28397" y="1269511"/>
              <a:ext cx="4364180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n-US" sz="4400" dirty="0"/>
                <a:t>A =	93.5 cm</a:t>
              </a:r>
              <a:r>
                <a:rPr lang="en-US" sz="4800" baseline="30000" dirty="0"/>
                <a:t>2</a:t>
              </a:r>
              <a:r>
                <a:rPr lang="en-US" sz="4400" dirty="0"/>
                <a:t>	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629342" y="1758395"/>
              <a:ext cx="85408" cy="40706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023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183.5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273.5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727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hexagonal prism: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2667" y="1143000"/>
            <a:ext cx="5520283" cy="4876801"/>
            <a:chOff x="428397" y="1143000"/>
            <a:chExt cx="5520283" cy="4876801"/>
          </a:xfrm>
        </p:grpSpPr>
        <p:pic>
          <p:nvPicPr>
            <p:cNvPr id="9" name="Picture 2" descr="http://www.freelearningchannel.com/l/Content/Materials/Mathematics/Geometry/textbooks/CK12_Geometry/html/11/ck12_4_files/201212032011241106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005" y="1143000"/>
              <a:ext cx="4638675" cy="4876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28397" y="1269511"/>
              <a:ext cx="4364180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n-US" sz="4400" dirty="0"/>
                <a:t>A =	93.5 cm</a:t>
              </a:r>
              <a:r>
                <a:rPr lang="en-US" sz="4800" baseline="30000" dirty="0"/>
                <a:t>2</a:t>
              </a:r>
              <a:r>
                <a:rPr lang="en-US" sz="4400" dirty="0"/>
                <a:t>	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629342" y="1758395"/>
              <a:ext cx="85408" cy="40706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55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299292"/>
            <a:ext cx="4364180" cy="38779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183.5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273.5 cm</a:t>
            </a:r>
            <a:r>
              <a:rPr lang="en-US" sz="4800" baseline="30000" dirty="0"/>
              <a:t>2</a:t>
            </a:r>
          </a:p>
          <a:p>
            <a:r>
              <a:rPr lang="en-US" sz="6600" b="1" dirty="0"/>
              <a:t>C)	727 </a:t>
            </a:r>
            <a:r>
              <a:rPr lang="en-US" sz="6000" b="1" dirty="0"/>
              <a:t>cm</a:t>
            </a:r>
            <a:r>
              <a:rPr lang="en-US" sz="6600" b="1" baseline="30000" dirty="0"/>
              <a:t>2</a:t>
            </a:r>
            <a:r>
              <a:rPr lang="en-US" sz="6000" b="1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82088" y="0"/>
            <a:ext cx="10993582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 </a:t>
            </a:r>
            <a:r>
              <a:rPr lang="en-US" dirty="0"/>
              <a:t>of the hexagonal prism: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2667" y="1143000"/>
            <a:ext cx="5520283" cy="4876801"/>
            <a:chOff x="428397" y="1143000"/>
            <a:chExt cx="5520283" cy="4876801"/>
          </a:xfrm>
        </p:grpSpPr>
        <p:pic>
          <p:nvPicPr>
            <p:cNvPr id="9" name="Picture 2" descr="http://www.freelearningchannel.com/l/Content/Materials/Mathematics/Geometry/textbooks/CK12_Geometry/html/11/ck12_4_files/201212032011241106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005" y="1143000"/>
              <a:ext cx="4638675" cy="4876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28397" y="1269511"/>
              <a:ext cx="4364180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en-US" sz="4400" dirty="0"/>
                <a:t>A =	93.5 cm</a:t>
              </a:r>
              <a:r>
                <a:rPr lang="en-US" sz="4800" baseline="30000" dirty="0"/>
                <a:t>2</a:t>
              </a:r>
              <a:r>
                <a:rPr lang="en-US" sz="4400" dirty="0"/>
                <a:t>	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629342" y="1758395"/>
              <a:ext cx="85408" cy="40706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61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 </a:t>
            </a:r>
            <a:r>
              <a:rPr lang="en-US" dirty="0"/>
              <a:t>of this circle: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44295" y="1520103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4295" y="1520103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28674" name="Picture 2" descr="https://dj1hlxw0wr920.cloudfront.net/userfiles/wyzfiles/8ca6e3b0-2381-460c-aecd-5b953269a7a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31" y="1417638"/>
            <a:ext cx="4992370" cy="47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38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</a:t>
            </a:r>
            <a:r>
              <a:rPr lang="en-US" b="1" dirty="0"/>
              <a:t> </a:t>
            </a:r>
            <a:r>
              <a:rPr lang="en-US" dirty="0"/>
              <a:t>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324 in</a:t>
            </a:r>
          </a:p>
          <a:p>
            <a:r>
              <a:rPr lang="en-US" sz="4400" dirty="0"/>
              <a:t>B)	56.5 in</a:t>
            </a:r>
            <a:endParaRPr lang="en-US" sz="4800" baseline="30000" dirty="0"/>
          </a:p>
          <a:p>
            <a:r>
              <a:rPr lang="en-US" sz="4800" dirty="0"/>
              <a:t>C)	28.3 </a:t>
            </a:r>
            <a:r>
              <a:rPr lang="en-US" sz="4400" dirty="0"/>
              <a:t>in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s://dj1hlxw0wr920.cloudfront.net/userfiles/wyzfiles/8ca6e3b0-2381-460c-aecd-5b953269a7a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1" y="1437790"/>
            <a:ext cx="4992370" cy="47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</a:t>
            </a:r>
            <a:r>
              <a:rPr lang="en-US" b="1" dirty="0"/>
              <a:t> </a:t>
            </a:r>
            <a:r>
              <a:rPr lang="en-US" dirty="0"/>
              <a:t>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1345458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324 in</a:t>
            </a:r>
          </a:p>
          <a:p>
            <a:r>
              <a:rPr lang="en-US" sz="6000" b="1" dirty="0"/>
              <a:t>B)	56.5 in</a:t>
            </a:r>
            <a:endParaRPr lang="en-US" sz="6600" b="1" baseline="30000" dirty="0"/>
          </a:p>
          <a:p>
            <a:r>
              <a:rPr lang="en-US" sz="4800" dirty="0"/>
              <a:t>C)	28.3 </a:t>
            </a:r>
            <a:r>
              <a:rPr lang="en-US" sz="4400" dirty="0"/>
              <a:t>in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s://dj1hlxw0wr920.cloudfront.net/userfiles/wyzfiles/8ca6e3b0-2381-460c-aecd-5b953269a7a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1" y="1437790"/>
            <a:ext cx="4992370" cy="47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9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 </a:t>
            </a:r>
            <a:r>
              <a:rPr lang="en-US" dirty="0"/>
              <a:t>of this circle: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44295" y="1520103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4295" y="1520103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30722" name="Picture 2" descr="http://www.mathwarehouse.com/geometry/circle/images/area/circles-are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70" y="1417638"/>
            <a:ext cx="4708525" cy="4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1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681" y="1236518"/>
            <a:ext cx="5412218" cy="239293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rectangle: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683" y="4256149"/>
            <a:ext cx="10151918" cy="178510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  38 cm</a:t>
            </a:r>
            <a:r>
              <a:rPr lang="en-US" sz="4800" baseline="30000" dirty="0"/>
              <a:t>2</a:t>
            </a:r>
            <a:r>
              <a:rPr lang="en-US" sz="4400" dirty="0"/>
              <a:t>	B)  26 cm</a:t>
            </a:r>
            <a:r>
              <a:rPr lang="en-US" sz="4800" baseline="30000" dirty="0"/>
              <a:t>2</a:t>
            </a:r>
          </a:p>
          <a:p>
            <a:r>
              <a:rPr lang="en-US" sz="6600" b="1" dirty="0"/>
              <a:t>C)  36 </a:t>
            </a:r>
            <a:r>
              <a:rPr lang="en-US" sz="6000" b="1" dirty="0"/>
              <a:t>cm</a:t>
            </a:r>
            <a:r>
              <a:rPr lang="en-US" sz="6600" b="1" baseline="30000" dirty="0"/>
              <a:t>2</a:t>
            </a:r>
            <a:r>
              <a:rPr lang="en-US" sz="6000" b="1" dirty="0"/>
              <a:t> </a:t>
            </a:r>
            <a:r>
              <a:rPr lang="en-US" sz="4400" dirty="0"/>
              <a:t>	D)  None of these 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250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</a:t>
            </a:r>
            <a:r>
              <a:rPr lang="en-US" b="1" dirty="0"/>
              <a:t> </a:t>
            </a:r>
            <a:r>
              <a:rPr lang="en-US" dirty="0"/>
              <a:t>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69.1 </a:t>
            </a:r>
            <a:r>
              <a:rPr lang="en-US" sz="4400" dirty="0" err="1"/>
              <a:t>ft</a:t>
            </a:r>
            <a:endParaRPr lang="en-US" sz="4400" dirty="0"/>
          </a:p>
          <a:p>
            <a:r>
              <a:rPr lang="en-US" sz="4400" dirty="0"/>
              <a:t>B)	1520.5 </a:t>
            </a:r>
            <a:r>
              <a:rPr lang="en-US" sz="4400" dirty="0" err="1"/>
              <a:t>ft</a:t>
            </a:r>
            <a:endParaRPr lang="en-US" sz="4800" baseline="30000" dirty="0"/>
          </a:p>
          <a:p>
            <a:r>
              <a:rPr lang="en-US" sz="4800" dirty="0"/>
              <a:t>C)	138.2 </a:t>
            </a:r>
            <a:r>
              <a:rPr lang="en-US" sz="4400" dirty="0" err="1"/>
              <a:t>ft</a:t>
            </a:r>
            <a:r>
              <a:rPr lang="en-US" sz="4400" dirty="0"/>
              <a:t>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6" name="Picture 2" descr="http://www.mathwarehouse.com/geometry/circle/images/area/circles-ar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291908"/>
            <a:ext cx="4708525" cy="4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circumference</a:t>
            </a:r>
            <a:r>
              <a:rPr lang="en-US" b="1" dirty="0"/>
              <a:t> </a:t>
            </a:r>
            <a:r>
              <a:rPr lang="en-US" dirty="0"/>
              <a:t>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1330069"/>
            <a:ext cx="4364180" cy="38164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69.1 </a:t>
            </a:r>
            <a:r>
              <a:rPr lang="en-US" sz="4400" dirty="0" err="1"/>
              <a:t>ft</a:t>
            </a:r>
            <a:endParaRPr lang="en-US" sz="4400" dirty="0"/>
          </a:p>
          <a:p>
            <a:r>
              <a:rPr lang="en-US" sz="4400" dirty="0"/>
              <a:t>B)	1520.5 </a:t>
            </a:r>
            <a:r>
              <a:rPr lang="en-US" sz="4400" dirty="0" err="1"/>
              <a:t>ft</a:t>
            </a:r>
            <a:endParaRPr lang="en-US" sz="4800" baseline="30000" dirty="0"/>
          </a:p>
          <a:p>
            <a:r>
              <a:rPr lang="en-US" sz="6600" b="1" dirty="0"/>
              <a:t>C)	138.2 </a:t>
            </a:r>
            <a:r>
              <a:rPr lang="en-US" sz="6000" b="1" dirty="0" err="1"/>
              <a:t>ft</a:t>
            </a:r>
            <a:r>
              <a:rPr lang="en-US" sz="6000" b="1" dirty="0"/>
              <a:t>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6" name="Picture 2" descr="http://www.mathwarehouse.com/geometry/circle/images/area/circles-ar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291908"/>
            <a:ext cx="4708525" cy="46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69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44295" y="1520103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4295" y="1520103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0" y="1520103"/>
            <a:ext cx="5362575" cy="420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" y="1508673"/>
            <a:ext cx="5362575" cy="4201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36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18.8 cm</a:t>
            </a:r>
            <a:r>
              <a:rPr lang="en-US" sz="4800" baseline="30000" dirty="0"/>
              <a:t>2</a:t>
            </a:r>
          </a:p>
          <a:p>
            <a:r>
              <a:rPr lang="en-US" sz="4400" dirty="0"/>
              <a:t>C)	226.2 </a:t>
            </a:r>
            <a:r>
              <a:rPr lang="en-US" sz="4000" dirty="0"/>
              <a:t>cm</a:t>
            </a:r>
            <a:r>
              <a:rPr lang="en-US" sz="4400" baseline="30000" dirty="0"/>
              <a:t>2</a:t>
            </a:r>
            <a:r>
              <a:rPr lang="en-US" sz="40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1457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" y="1508673"/>
            <a:ext cx="5362575" cy="4201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8066" y="729905"/>
            <a:ext cx="4364180" cy="50167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36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18.8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226.2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6000" b="1" dirty="0"/>
              <a:t>D)  None of 	these 	answers.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3470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044295" y="1520103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4295" y="1520103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25602" name="Picture 2" descr="http://s3.amazonaws.com/readers/2009/11/16/circle-d58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1" y="1417638"/>
            <a:ext cx="4893310" cy="489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37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1437790"/>
            <a:ext cx="4364180" cy="36009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2642.1 cm</a:t>
            </a:r>
            <a:r>
              <a:rPr lang="en-US" sz="4800" baseline="30000" dirty="0"/>
              <a:t>2</a:t>
            </a:r>
            <a:endParaRPr lang="en-US" sz="4400" dirty="0"/>
          </a:p>
          <a:p>
            <a:r>
              <a:rPr lang="en-US" sz="4400" dirty="0"/>
              <a:t>B)	182.2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10,568.3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s3.amazonaws.com/readers/2009/11/16/circle-d58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1" y="1326198"/>
            <a:ext cx="4893310" cy="489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circle: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8066" y="837628"/>
            <a:ext cx="4364180" cy="480131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A)	2642.1 cm</a:t>
            </a:r>
            <a:r>
              <a:rPr lang="en-US" sz="6600" b="1" baseline="30000" dirty="0"/>
              <a:t>2</a:t>
            </a:r>
            <a:endParaRPr lang="en-US" sz="6000" b="1" dirty="0"/>
          </a:p>
          <a:p>
            <a:r>
              <a:rPr lang="en-US" sz="4400" dirty="0"/>
              <a:t>B)	182.2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10,568.3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2" descr="http://s3.amazonaws.com/readers/2009/11/16/circle-d58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1" y="1326198"/>
            <a:ext cx="4893310" cy="489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34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32770" name="Picture 2" descr="https://ancastermath.wikispaces.com/file/view/cylinder.gif/51400157/cylind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227455"/>
            <a:ext cx="5630545" cy="563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6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48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603.2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150.8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p:pic>
        <p:nvPicPr>
          <p:cNvPr id="5" name="Picture 2" descr="https://ancastermath.wikispaces.com/file/view/cylinder.gif/51400157/cylin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" y="1227455"/>
            <a:ext cx="5630545" cy="563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6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triangle: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52" y="1211092"/>
            <a:ext cx="5761039" cy="5009599"/>
          </a:xfrm>
          <a:prstGeom prst="rect">
            <a:avLst/>
          </a:prstGeom>
        </p:spPr>
      </p:pic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6" name="App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7382209"/>
                  </p:ext>
                </p:extLst>
              </p:nvPr>
            </p:nvGraphicFramePr>
            <p:xfrm>
              <a:off x="8023514" y="1917121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6" name="App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23514" y="1917121"/>
                <a:ext cx="2857500" cy="2857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848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345458"/>
            <a:ext cx="4364180" cy="378565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48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6000" b="1" dirty="0"/>
              <a:t>B)	603.2 cm</a:t>
            </a:r>
            <a:r>
              <a:rPr lang="en-US" sz="6600" b="1" baseline="30000" dirty="0"/>
              <a:t>3</a:t>
            </a:r>
          </a:p>
          <a:p>
            <a:r>
              <a:rPr lang="en-US" sz="4800" dirty="0"/>
              <a:t>C)	150.8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p:pic>
        <p:nvPicPr>
          <p:cNvPr id="5" name="Picture 2" descr="https://ancastermath.wikispaces.com/file/view/cylinder.gif/51400157/cylin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" y="1227455"/>
            <a:ext cx="5630545" cy="563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7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pic>
        <p:nvPicPr>
          <p:cNvPr id="34818" name="Picture 2" descr="http://www.mathsaccelerator.com/measurement/images/coffee-mu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31" y="1417638"/>
            <a:ext cx="5697220" cy="54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9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384.8 cm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70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1539.4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p:pic>
        <p:nvPicPr>
          <p:cNvPr id="7" name="Picture 2" descr="http://www.mathsaccelerator.com/measurement/images/coffee-m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417638"/>
            <a:ext cx="5697220" cy="54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299292"/>
            <a:ext cx="4364180" cy="38779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A)	384.8 cm</a:t>
            </a:r>
            <a:r>
              <a:rPr lang="en-US" sz="6600" b="1" baseline="30000" dirty="0"/>
              <a:t>3</a:t>
            </a:r>
            <a:endParaRPr lang="en-US" sz="6000" b="1" dirty="0"/>
          </a:p>
          <a:p>
            <a:r>
              <a:rPr lang="en-US" sz="4400" dirty="0"/>
              <a:t>B)	70 cm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1539.4 </a:t>
            </a:r>
            <a:r>
              <a:rPr lang="en-US" sz="4400" dirty="0"/>
              <a:t>cm</a:t>
            </a:r>
            <a:r>
              <a:rPr lang="en-US" sz="4800" baseline="30000" dirty="0"/>
              <a:t>3</a:t>
            </a:r>
            <a:r>
              <a:rPr lang="en-US" sz="4400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the cylinder:</a:t>
            </a:r>
          </a:p>
        </p:txBody>
      </p:sp>
      <p:pic>
        <p:nvPicPr>
          <p:cNvPr id="7" name="Picture 2" descr="http://www.mathsaccelerator.com/measurement/images/coffee-m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417638"/>
            <a:ext cx="5697220" cy="54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4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b="1" dirty="0"/>
              <a:t> </a:t>
            </a:r>
            <a:r>
              <a:rPr lang="en-US" dirty="0"/>
              <a:t>of the cylinder: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1063409"/>
                  </p:ext>
                </p:extLst>
              </p:nvPr>
            </p:nvGraphicFramePr>
            <p:xfrm>
              <a:off x="8630230" y="4203122"/>
              <a:ext cx="2481562" cy="247199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30230" y="4203122"/>
                <a:ext cx="2481562" cy="2471998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/>
          <p:cNvGrpSpPr/>
          <p:nvPr/>
        </p:nvGrpSpPr>
        <p:grpSpPr>
          <a:xfrm>
            <a:off x="310139" y="1417638"/>
            <a:ext cx="9675172" cy="3554730"/>
            <a:chOff x="310139" y="1417638"/>
            <a:chExt cx="9675172" cy="3554730"/>
          </a:xfrm>
        </p:grpSpPr>
        <p:grpSp>
          <p:nvGrpSpPr>
            <p:cNvPr id="4" name="Group 3"/>
            <p:cNvGrpSpPr/>
            <p:nvPr/>
          </p:nvGrpSpPr>
          <p:grpSpPr>
            <a:xfrm>
              <a:off x="310139" y="1417638"/>
              <a:ext cx="9675172" cy="3554730"/>
              <a:chOff x="310139" y="1417638"/>
              <a:chExt cx="9675172" cy="3554730"/>
            </a:xfrm>
          </p:grpSpPr>
          <p:pic>
            <p:nvPicPr>
              <p:cNvPr id="36866" name="Picture 2" descr="http://images.tutorvista.com/cms/images/67/surface-area-of-cylinder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139" y="1417638"/>
                <a:ext cx="9675172" cy="3554730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2548890" y="2964168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890510" y="2964167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64601" y="3069269"/>
                <a:ext cx="36576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1764601" y="3954780"/>
                <a:ext cx="292799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" name="Straight Arrow Connector 10"/>
            <p:cNvCxnSpPr>
              <a:stCxn id="8" idx="2"/>
            </p:cNvCxnSpPr>
            <p:nvPr/>
          </p:nvCxnSpPr>
          <p:spPr>
            <a:xfrm>
              <a:off x="1947481" y="3592489"/>
              <a:ext cx="109919" cy="610633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982125" y="4067002"/>
            <a:ext cx="36576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/>
              <a:t>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87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dirty="0"/>
              <a:t> of the cylinder: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8719" y="1280478"/>
            <a:ext cx="9675172" cy="3554730"/>
            <a:chOff x="310139" y="1417638"/>
            <a:chExt cx="9675172" cy="3554730"/>
          </a:xfrm>
        </p:grpSpPr>
        <p:grpSp>
          <p:nvGrpSpPr>
            <p:cNvPr id="8" name="Group 7"/>
            <p:cNvGrpSpPr/>
            <p:nvPr/>
          </p:nvGrpSpPr>
          <p:grpSpPr>
            <a:xfrm>
              <a:off x="310139" y="1417638"/>
              <a:ext cx="9675172" cy="3554730"/>
              <a:chOff x="310139" y="1417638"/>
              <a:chExt cx="9675172" cy="3554730"/>
            </a:xfrm>
          </p:grpSpPr>
          <p:pic>
            <p:nvPicPr>
              <p:cNvPr id="10" name="Picture 2" descr="http://images.tutorvista.com/cms/images/67/surface-area-of-cylinder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139" y="1417638"/>
                <a:ext cx="9675172" cy="3554730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548890" y="2964168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890510" y="2964167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64601" y="3069269"/>
                <a:ext cx="36576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64601" y="3954780"/>
                <a:ext cx="292799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1947481" y="3592489"/>
              <a:ext cx="109919" cy="610633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28600" y="4969800"/>
            <a:ext cx="10664190" cy="15081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104.5 cm</a:t>
            </a:r>
            <a:r>
              <a:rPr lang="en-US" sz="4800" baseline="30000" dirty="0"/>
              <a:t>2</a:t>
            </a:r>
            <a:r>
              <a:rPr lang="en-US" sz="4400" dirty="0"/>
              <a:t>		B)	56.5 cm</a:t>
            </a:r>
            <a:r>
              <a:rPr lang="en-US" sz="4800" baseline="30000" dirty="0"/>
              <a:t>2</a:t>
            </a:r>
          </a:p>
          <a:p>
            <a:r>
              <a:rPr lang="en-US" sz="4800" dirty="0"/>
              <a:t>C)	207.3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D)  None of these 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346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dirty="0"/>
              <a:t> of the cylinder: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8719" y="1280478"/>
            <a:ext cx="9675172" cy="3554730"/>
            <a:chOff x="310139" y="1417638"/>
            <a:chExt cx="9675172" cy="3554730"/>
          </a:xfrm>
        </p:grpSpPr>
        <p:grpSp>
          <p:nvGrpSpPr>
            <p:cNvPr id="8" name="Group 7"/>
            <p:cNvGrpSpPr/>
            <p:nvPr/>
          </p:nvGrpSpPr>
          <p:grpSpPr>
            <a:xfrm>
              <a:off x="310139" y="1417638"/>
              <a:ext cx="9675172" cy="3554730"/>
              <a:chOff x="310139" y="1417638"/>
              <a:chExt cx="9675172" cy="3554730"/>
            </a:xfrm>
          </p:grpSpPr>
          <p:pic>
            <p:nvPicPr>
              <p:cNvPr id="10" name="Picture 2" descr="http://images.tutorvista.com/cms/images/67/surface-area-of-cylinder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0139" y="1417638"/>
                <a:ext cx="9675172" cy="3554730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548890" y="2964168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890510" y="2964167"/>
                <a:ext cx="365760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8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64601" y="3069269"/>
                <a:ext cx="365760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28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64601" y="3954780"/>
                <a:ext cx="292799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1947481" y="3592489"/>
              <a:ext cx="109919" cy="610633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4831301"/>
            <a:ext cx="10892790" cy="178510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104.5 cm</a:t>
            </a:r>
            <a:r>
              <a:rPr lang="en-US" sz="4800" baseline="30000" dirty="0"/>
              <a:t>2</a:t>
            </a:r>
            <a:r>
              <a:rPr lang="en-US" sz="4400" dirty="0"/>
              <a:t>		B)	56.5 cm</a:t>
            </a:r>
            <a:r>
              <a:rPr lang="en-US" sz="4800" baseline="30000" dirty="0"/>
              <a:t>2</a:t>
            </a:r>
          </a:p>
          <a:p>
            <a:r>
              <a:rPr lang="en-US" sz="6600" b="1" dirty="0"/>
              <a:t>C)	207.3 </a:t>
            </a:r>
            <a:r>
              <a:rPr lang="en-US" sz="6000" b="1" dirty="0"/>
              <a:t>cm</a:t>
            </a:r>
            <a:r>
              <a:rPr lang="en-US" sz="6600" b="1" baseline="30000" dirty="0"/>
              <a:t>2</a:t>
            </a:r>
            <a:r>
              <a:rPr lang="en-US" sz="6000" b="1" dirty="0"/>
              <a:t> </a:t>
            </a:r>
            <a:r>
              <a:rPr lang="en-US" sz="4400" dirty="0"/>
              <a:t>	D)  None of these 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9588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b="1" dirty="0"/>
              <a:t> </a:t>
            </a:r>
            <a:r>
              <a:rPr lang="en-US" dirty="0"/>
              <a:t>of the cylinder: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8630230" y="4203122"/>
              <a:ext cx="2481562" cy="247199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30230" y="4203122"/>
                <a:ext cx="2481562" cy="2471998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2" descr="https://vt-s3-files.s3.amazonaws.com/uploads/problem_question_image/image/1335/cylinder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44" y="1291907"/>
            <a:ext cx="4793616" cy="466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42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dirty="0"/>
              <a:t> of the cylinder: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3530" y="1695868"/>
            <a:ext cx="7682230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301.6 cm</a:t>
            </a:r>
            <a:r>
              <a:rPr lang="en-US" sz="4800" baseline="30000" dirty="0"/>
              <a:t>2</a:t>
            </a:r>
            <a:r>
              <a:rPr lang="en-US" sz="4400" dirty="0"/>
              <a:t>		</a:t>
            </a:r>
          </a:p>
          <a:p>
            <a:r>
              <a:rPr lang="en-US" sz="4400" dirty="0"/>
              <a:t>B)	351.9 cm</a:t>
            </a:r>
            <a:r>
              <a:rPr lang="en-US" sz="4800" baseline="30000" dirty="0"/>
              <a:t>2</a:t>
            </a:r>
          </a:p>
          <a:p>
            <a:pPr marL="914400" indent="-914400">
              <a:buAutoNum type="alphaUcParenR" startAt="3"/>
            </a:pPr>
            <a:r>
              <a:rPr lang="en-US" sz="4800" dirty="0"/>
              <a:t>502.7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answers.</a:t>
            </a:r>
            <a:endParaRPr lang="en-US" sz="4800" dirty="0"/>
          </a:p>
        </p:txBody>
      </p:sp>
      <p:pic>
        <p:nvPicPr>
          <p:cNvPr id="37890" name="Picture 2" descr="https://vt-s3-files.s3.amazonaws.com/uploads/problem_question_image/image/1335/cylinder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4" y="1417638"/>
            <a:ext cx="4052559" cy="39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18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surface area</a:t>
            </a:r>
            <a:r>
              <a:rPr lang="en-US" dirty="0"/>
              <a:t> of the cylinder: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3530" y="1572759"/>
            <a:ext cx="7682230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301.6 cm</a:t>
            </a:r>
            <a:r>
              <a:rPr lang="en-US" sz="4800" baseline="30000" dirty="0"/>
              <a:t>2</a:t>
            </a:r>
            <a:r>
              <a:rPr lang="en-US" sz="4400" dirty="0"/>
              <a:t>		</a:t>
            </a:r>
          </a:p>
          <a:p>
            <a:r>
              <a:rPr lang="en-US" sz="6000" b="1" dirty="0"/>
              <a:t>B)	351.9 cm</a:t>
            </a:r>
            <a:r>
              <a:rPr lang="en-US" sz="6600" b="1" baseline="30000" dirty="0"/>
              <a:t>2</a:t>
            </a:r>
          </a:p>
          <a:p>
            <a:pPr marL="914400" indent="-914400">
              <a:buAutoNum type="alphaUcParenR" startAt="3"/>
            </a:pPr>
            <a:r>
              <a:rPr lang="en-US" sz="4800" dirty="0"/>
              <a:t>502.7 </a:t>
            </a:r>
            <a:r>
              <a:rPr lang="en-US" sz="4400" dirty="0"/>
              <a:t>cm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answers.</a:t>
            </a:r>
            <a:endParaRPr lang="en-US" sz="4800" dirty="0"/>
          </a:p>
        </p:txBody>
      </p:sp>
      <p:pic>
        <p:nvPicPr>
          <p:cNvPr id="37890" name="Picture 2" descr="https://vt-s3-files.s3.amazonaws.com/uploads/problem_question_image/image/1335/cylinder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4" y="1417638"/>
            <a:ext cx="4052559" cy="394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9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triangle: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17638"/>
            <a:ext cx="4259984" cy="3704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66956" y="141763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120 in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4400" dirty="0"/>
              <a:t>B)	60 in</a:t>
            </a:r>
            <a:r>
              <a:rPr lang="en-US" sz="4800" baseline="30000" dirty="0"/>
              <a:t>2 </a:t>
            </a:r>
          </a:p>
          <a:p>
            <a:r>
              <a:rPr lang="en-US" sz="4800" dirty="0"/>
              <a:t>C)	48 in</a:t>
            </a:r>
            <a:r>
              <a:rPr lang="en-US" sz="4800" baseline="30000" dirty="0"/>
              <a:t>2</a:t>
            </a:r>
            <a:r>
              <a:rPr lang="en-US" sz="4400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202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9620" y="214052"/>
            <a:ext cx="7414260" cy="1143000"/>
          </a:xfrm>
        </p:spPr>
        <p:txBody>
          <a:bodyPr/>
          <a:lstStyle/>
          <a:p>
            <a:r>
              <a:rPr lang="en-US" dirty="0"/>
              <a:t>How many boxes will fit in the back of the truck?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9901290"/>
                  </p:ext>
                </p:extLst>
              </p:nvPr>
            </p:nvGraphicFramePr>
            <p:xfrm>
              <a:off x="9235440" y="1357052"/>
              <a:ext cx="1725584" cy="2243398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35440" y="1357052"/>
                <a:ext cx="1725584" cy="2243398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50" y="1489449"/>
            <a:ext cx="85725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9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468568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45 boxes	</a:t>
            </a:r>
          </a:p>
          <a:p>
            <a:r>
              <a:rPr lang="en-US" sz="4400" dirty="0"/>
              <a:t>B)	135 boxes</a:t>
            </a:r>
            <a:endParaRPr lang="en-US" sz="4800" baseline="30000" dirty="0"/>
          </a:p>
          <a:p>
            <a:r>
              <a:rPr lang="en-US" sz="4800" dirty="0"/>
              <a:t>C)	54 boxes</a:t>
            </a:r>
            <a:r>
              <a:rPr lang="en-US" sz="4400" dirty="0"/>
              <a:t>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3667"/>
          <a:stretch/>
        </p:blipFill>
        <p:spPr>
          <a:xfrm>
            <a:off x="91096" y="1468568"/>
            <a:ext cx="6236970" cy="4257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76333" t="60270"/>
          <a:stretch/>
        </p:blipFill>
        <p:spPr>
          <a:xfrm>
            <a:off x="308929" y="4469130"/>
            <a:ext cx="1933768" cy="1691640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08929" y="178636"/>
            <a:ext cx="7414260" cy="1143000"/>
          </a:xfrm>
        </p:spPr>
        <p:txBody>
          <a:bodyPr/>
          <a:lstStyle/>
          <a:p>
            <a:r>
              <a:rPr lang="en-US" dirty="0"/>
              <a:t>How many boxes will fit in the back of the truck?</a:t>
            </a:r>
          </a:p>
        </p:txBody>
      </p:sp>
    </p:spTree>
    <p:extLst>
      <p:ext uri="{BB962C8B-B14F-4D97-AF65-F5344CB8AC3E}">
        <p14:creationId xmlns:p14="http://schemas.microsoft.com/office/powerpoint/2010/main" val="29211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8066" y="1330071"/>
            <a:ext cx="4364180" cy="38164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45 boxes	</a:t>
            </a:r>
          </a:p>
          <a:p>
            <a:r>
              <a:rPr lang="en-US" sz="4400" dirty="0"/>
              <a:t>B)	135 boxes</a:t>
            </a:r>
            <a:endParaRPr lang="en-US" sz="4800" baseline="30000" dirty="0"/>
          </a:p>
          <a:p>
            <a:r>
              <a:rPr lang="en-US" sz="6600" b="1" dirty="0"/>
              <a:t>C)	54 boxes</a:t>
            </a:r>
            <a:endParaRPr lang="en-US" sz="6000" b="1" dirty="0"/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3667"/>
          <a:stretch/>
        </p:blipFill>
        <p:spPr>
          <a:xfrm>
            <a:off x="91096" y="1468568"/>
            <a:ext cx="6236970" cy="4257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76333" t="60270"/>
          <a:stretch/>
        </p:blipFill>
        <p:spPr>
          <a:xfrm>
            <a:off x="308929" y="4469130"/>
            <a:ext cx="1933768" cy="1691640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08929" y="178636"/>
            <a:ext cx="7414260" cy="1143000"/>
          </a:xfrm>
        </p:spPr>
        <p:txBody>
          <a:bodyPr/>
          <a:lstStyle/>
          <a:p>
            <a:r>
              <a:rPr lang="en-US" dirty="0"/>
              <a:t>How many boxes will fit in the back of the truck?</a:t>
            </a:r>
          </a:p>
        </p:txBody>
      </p:sp>
    </p:spTree>
    <p:extLst>
      <p:ext uri="{BB962C8B-B14F-4D97-AF65-F5344CB8AC3E}">
        <p14:creationId xmlns:p14="http://schemas.microsoft.com/office/powerpoint/2010/main" val="12769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water in the tank: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/>
            </p:nvGraphicFramePr>
            <p:xfrm>
              <a:off x="7909214" y="1517072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9214" y="1517072"/>
                <a:ext cx="2857500" cy="2857500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Group 1"/>
          <p:cNvGrpSpPr/>
          <p:nvPr/>
        </p:nvGrpSpPr>
        <p:grpSpPr>
          <a:xfrm>
            <a:off x="765810" y="1517072"/>
            <a:ext cx="7457035" cy="4450736"/>
            <a:chOff x="765810" y="1517072"/>
            <a:chExt cx="7457035" cy="4450736"/>
          </a:xfrm>
        </p:grpSpPr>
        <p:pic>
          <p:nvPicPr>
            <p:cNvPr id="40962" name="Picture 2" descr="http://mathworld.wolfram.com/images/eps-gif/CylindricalSegment_1000.g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39"/>
            <a:stretch/>
          </p:blipFill>
          <p:spPr bwMode="auto">
            <a:xfrm>
              <a:off x="765810" y="1517072"/>
              <a:ext cx="5292089" cy="368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744269" y="2531992"/>
              <a:ext cx="2478576" cy="144655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Radius</a:t>
              </a:r>
            </a:p>
            <a:p>
              <a:pPr algn="ctr"/>
              <a:r>
                <a:rPr lang="en-US" sz="4400" dirty="0"/>
                <a:t>= 3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2566" y="5198367"/>
              <a:ext cx="2478576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20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427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6716" y="1539500"/>
            <a:ext cx="4364180" cy="35394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565.5 ft</a:t>
            </a:r>
            <a:r>
              <a:rPr lang="en-US" sz="48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60 ft</a:t>
            </a:r>
            <a:r>
              <a:rPr lang="en-US" sz="4800" baseline="30000" dirty="0"/>
              <a:t>3</a:t>
            </a:r>
          </a:p>
          <a:p>
            <a:r>
              <a:rPr lang="en-US" sz="4800" dirty="0"/>
              <a:t>C)	282.7 ft</a:t>
            </a:r>
            <a:r>
              <a:rPr lang="en-US" sz="4800" baseline="30000" dirty="0"/>
              <a:t>3</a:t>
            </a:r>
            <a:r>
              <a:rPr lang="en-US" sz="4400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water in the tank: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7171" y="1417638"/>
            <a:ext cx="6606540" cy="3943118"/>
            <a:chOff x="765810" y="1517072"/>
            <a:chExt cx="7457035" cy="4450736"/>
          </a:xfrm>
        </p:grpSpPr>
        <p:pic>
          <p:nvPicPr>
            <p:cNvPr id="8" name="Picture 2" descr="http://mathworld.wolfram.com/images/eps-gif/CylindricalSegment_1000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39"/>
            <a:stretch/>
          </p:blipFill>
          <p:spPr bwMode="auto">
            <a:xfrm>
              <a:off x="765810" y="1517072"/>
              <a:ext cx="5292089" cy="368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744269" y="2531992"/>
              <a:ext cx="2478576" cy="144655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Radius</a:t>
              </a:r>
            </a:p>
            <a:p>
              <a:pPr algn="ctr"/>
              <a:r>
                <a:rPr lang="en-US" sz="4400" dirty="0"/>
                <a:t>= 3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72566" y="5198367"/>
              <a:ext cx="2478576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20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339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6716" y="1401003"/>
            <a:ext cx="4364180" cy="38164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565.5 ft</a:t>
            </a:r>
            <a:r>
              <a:rPr lang="en-US" sz="4400" baseline="30000" dirty="0"/>
              <a:t>3</a:t>
            </a:r>
            <a:r>
              <a:rPr lang="en-US" sz="4400" dirty="0"/>
              <a:t>	</a:t>
            </a:r>
          </a:p>
          <a:p>
            <a:r>
              <a:rPr lang="en-US" sz="4400" dirty="0"/>
              <a:t>B)	60 ft</a:t>
            </a:r>
            <a:r>
              <a:rPr lang="en-US" sz="4800" baseline="30000" dirty="0"/>
              <a:t>3</a:t>
            </a:r>
          </a:p>
          <a:p>
            <a:r>
              <a:rPr lang="en-US" sz="6600" b="1" dirty="0"/>
              <a:t>C)	282.7 ft</a:t>
            </a:r>
            <a:r>
              <a:rPr lang="en-US" sz="6600" b="1" baseline="30000" dirty="0"/>
              <a:t>3</a:t>
            </a:r>
            <a:r>
              <a:rPr lang="en-US" sz="6000" b="1" dirty="0"/>
              <a:t> 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volume</a:t>
            </a:r>
            <a:r>
              <a:rPr lang="en-US" dirty="0"/>
              <a:t> of water in the tank: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17171" y="1417638"/>
            <a:ext cx="6606540" cy="3943118"/>
            <a:chOff x="765810" y="1517072"/>
            <a:chExt cx="7457035" cy="4450736"/>
          </a:xfrm>
        </p:grpSpPr>
        <p:pic>
          <p:nvPicPr>
            <p:cNvPr id="8" name="Picture 2" descr="http://mathworld.wolfram.com/images/eps-gif/CylindricalSegment_1000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39"/>
            <a:stretch/>
          </p:blipFill>
          <p:spPr bwMode="auto">
            <a:xfrm>
              <a:off x="765810" y="1517072"/>
              <a:ext cx="5292089" cy="368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744269" y="2531992"/>
              <a:ext cx="2478576" cy="144655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Radius</a:t>
              </a:r>
            </a:p>
            <a:p>
              <a:pPr algn="ctr"/>
              <a:r>
                <a:rPr lang="en-US" sz="4400" dirty="0"/>
                <a:t>= 3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72566" y="5198367"/>
              <a:ext cx="2478576" cy="769441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4400" dirty="0"/>
                <a:t>20 </a:t>
              </a:r>
              <a:r>
                <a:rPr lang="en-US" sz="4400" dirty="0" err="1"/>
                <a:t>ft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199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28700" y="954726"/>
            <a:ext cx="12349596" cy="470898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b="1" dirty="0"/>
              <a:t>Concepts reviewed:</a:t>
            </a:r>
          </a:p>
          <a:p>
            <a:endParaRPr lang="en-US" sz="6000" b="1" dirty="0"/>
          </a:p>
          <a:p>
            <a:r>
              <a:rPr lang="en-US" sz="6000" b="1" u="sng" dirty="0"/>
              <a:t>Area</a:t>
            </a:r>
            <a:r>
              <a:rPr lang="en-US" sz="6000" b="1" dirty="0"/>
              <a:t>	</a:t>
            </a:r>
            <a:r>
              <a:rPr lang="en-US" sz="6000" b="1" dirty="0">
                <a:sym typeface="Wingdings" panose="05000000000000000000" pitchFamily="2" charset="2"/>
              </a:rPr>
              <a:t>	</a:t>
            </a:r>
            <a:r>
              <a:rPr lang="en-US" sz="6000" b="1" i="1" dirty="0">
                <a:sym typeface="Wingdings" panose="05000000000000000000" pitchFamily="2" charset="2"/>
              </a:rPr>
              <a:t>Space to cover       	</a:t>
            </a:r>
            <a:endParaRPr lang="en-US" sz="6000" b="1" dirty="0"/>
          </a:p>
          <a:p>
            <a:r>
              <a:rPr lang="en-US" sz="6000" b="1" u="sng" dirty="0"/>
              <a:t>Surface Area </a:t>
            </a:r>
            <a:r>
              <a:rPr lang="en-US" sz="6000" b="1" dirty="0">
                <a:sym typeface="Wingdings" panose="05000000000000000000" pitchFamily="2" charset="2"/>
              </a:rPr>
              <a:t> </a:t>
            </a:r>
            <a:r>
              <a:rPr lang="en-US" sz="6000" b="1" i="1" dirty="0">
                <a:sym typeface="Wingdings" panose="05000000000000000000" pitchFamily="2" charset="2"/>
              </a:rPr>
              <a:t>Space to wrap</a:t>
            </a:r>
            <a:endParaRPr lang="en-US" sz="6000" b="1" i="1" dirty="0"/>
          </a:p>
          <a:p>
            <a:r>
              <a:rPr lang="en-US" sz="6000" b="1" u="sng" dirty="0"/>
              <a:t>Volume</a:t>
            </a:r>
            <a:r>
              <a:rPr lang="en-US" sz="6000" b="1" dirty="0"/>
              <a:t> </a:t>
            </a:r>
            <a:r>
              <a:rPr lang="en-US" sz="6000" b="1" dirty="0">
                <a:sym typeface="Wingdings" panose="05000000000000000000" pitchFamily="2" charset="2"/>
              </a:rPr>
              <a:t> </a:t>
            </a:r>
            <a:r>
              <a:rPr lang="en-US" sz="6000" b="1" i="1" dirty="0">
                <a:sym typeface="Wingdings" panose="05000000000000000000" pitchFamily="2" charset="2"/>
              </a:rPr>
              <a:t>Space to fill</a:t>
            </a:r>
            <a:endParaRPr lang="en-US" sz="4800" i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</p:spPr>
        <p:txBody>
          <a:bodyPr/>
          <a:lstStyle/>
          <a:p>
            <a:r>
              <a:rPr lang="en-US" dirty="0"/>
              <a:t>All Done!</a:t>
            </a:r>
          </a:p>
        </p:txBody>
      </p:sp>
    </p:spTree>
    <p:extLst>
      <p:ext uri="{BB962C8B-B14F-4D97-AF65-F5344CB8AC3E}">
        <p14:creationId xmlns:p14="http://schemas.microsoft.com/office/powerpoint/2010/main" val="1052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triangle: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17638"/>
            <a:ext cx="4259984" cy="3704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66956" y="1279140"/>
            <a:ext cx="4364180" cy="38164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400" dirty="0"/>
              <a:t>A)	120 in</a:t>
            </a:r>
            <a:r>
              <a:rPr lang="en-US" sz="4800" baseline="30000" dirty="0"/>
              <a:t>2</a:t>
            </a:r>
            <a:r>
              <a:rPr lang="en-US" sz="4400" dirty="0"/>
              <a:t>	</a:t>
            </a:r>
          </a:p>
          <a:p>
            <a:r>
              <a:rPr lang="en-US" sz="4400" dirty="0"/>
              <a:t>B)	60 in</a:t>
            </a:r>
            <a:r>
              <a:rPr lang="en-US" sz="4800" baseline="30000" dirty="0"/>
              <a:t>2 </a:t>
            </a:r>
          </a:p>
          <a:p>
            <a:r>
              <a:rPr lang="en-US" sz="6600" b="1" dirty="0"/>
              <a:t>C)	48 in</a:t>
            </a:r>
            <a:r>
              <a:rPr lang="en-US" sz="6600" b="1" baseline="30000" dirty="0"/>
              <a:t>2</a:t>
            </a:r>
            <a:r>
              <a:rPr lang="en-US" sz="6000" b="1" dirty="0"/>
              <a:t> 	</a:t>
            </a:r>
          </a:p>
          <a:p>
            <a:r>
              <a:rPr lang="en-US" sz="4400" dirty="0"/>
              <a:t>D)  None of these 	answers.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7572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u="sng" dirty="0"/>
              <a:t>area</a:t>
            </a:r>
            <a:r>
              <a:rPr lang="en-US" dirty="0"/>
              <a:t> of this parallelogram: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520" y="1288472"/>
            <a:ext cx="7475636" cy="4062845"/>
          </a:xfrm>
          <a:prstGeom prst="rect">
            <a:avLst/>
          </a:prstGeom>
        </p:spPr>
      </p:pic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pp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6994966"/>
                  </p:ext>
                </p:extLst>
              </p:nvPr>
            </p:nvGraphicFramePr>
            <p:xfrm>
              <a:off x="8168986" y="1563831"/>
              <a:ext cx="2857500" cy="2857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App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68986" y="1563831"/>
                <a:ext cx="2857500" cy="2857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752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ent Bill of Rights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arent Bill of Rights presentation" id="{FFB8DD09-E889-436C-9890-EDCB8B87C37D}" vid="{0650B77A-9CFB-47E5-9969-37AE0A32A9A6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webextensions/_rels/webextension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webextensions/_rels/webextension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webextensions/_rels/webextension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webextensions/_rels/webextension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_rels/webextension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C771E7F4-EB7F-48FD-A812-762B6BA11238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15"/>
    <we:property name="autostart" value="false"/>
  </we:properties>
  <we:bindings/>
  <we:snapshot xmlns:r="http://schemas.openxmlformats.org/officeDocument/2006/relationships" r:embed="rId1"/>
</we:webextension>
</file>

<file path=ppt/webextensions/webextension10.xml><?xml version="1.0" encoding="utf-8"?>
<we:webextension xmlns:we="http://schemas.microsoft.com/office/webextensions/webextension/2010/11" id="{255AC1CD-A76E-414A-AB57-988F4C6AAC28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30"/>
  </we:properties>
  <we:bindings/>
  <we:snapshot xmlns:r="http://schemas.openxmlformats.org/officeDocument/2006/relationships" r:embed="rId1"/>
</we:webextension>
</file>

<file path=ppt/webextensions/webextension11.xml><?xml version="1.0" encoding="utf-8"?>
<we:webextension xmlns:we="http://schemas.microsoft.com/office/webextensions/webextension/2010/11" id="{D7FCD776-F292-48C0-875C-51738921446C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15"/>
    <we:property name="autostart" value="false"/>
  </we:properties>
  <we:bindings/>
  <we:snapshot xmlns:r="http://schemas.openxmlformats.org/officeDocument/2006/relationships" r:embed="rId1"/>
</we:webextension>
</file>

<file path=ppt/webextensions/webextension12.xml><?xml version="1.0" encoding="utf-8"?>
<we:webextension xmlns:we="http://schemas.microsoft.com/office/webextensions/webextension/2010/11" id="{FBC052B0-AB78-4A6D-A7E5-94B42D8530FD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15"/>
    <we:property name="autostart" value="false"/>
  </we:properties>
  <we:bindings/>
  <we:snapshot xmlns:r="http://schemas.openxmlformats.org/officeDocument/2006/relationships" r:embed="rId1"/>
</we:webextension>
</file>

<file path=ppt/webextensions/webextension13.xml><?xml version="1.0" encoding="utf-8"?>
<we:webextension xmlns:we="http://schemas.microsoft.com/office/webextensions/webextension/2010/11" id="{981E5B44-4F68-4922-AB34-0EC146FDF2FA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30"/>
    <we:property name="autostart" value="false"/>
  </we:properties>
  <we:bindings/>
  <we:snapshot xmlns:r="http://schemas.openxmlformats.org/officeDocument/2006/relationships" r:embed="rId1"/>
</we:webextension>
</file>

<file path=ppt/webextensions/webextension14.xml><?xml version="1.0" encoding="utf-8"?>
<we:webextension xmlns:we="http://schemas.microsoft.com/office/webextensions/webextension/2010/11" id="{6AF94D43-0595-4C3E-9A46-E4F6C0D3C0D9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15.xml><?xml version="1.0" encoding="utf-8"?>
<we:webextension xmlns:we="http://schemas.microsoft.com/office/webextensions/webextension/2010/11" id="{2C1C434D-FA46-4DEF-8E89-D58FA3E27E4B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16.xml><?xml version="1.0" encoding="utf-8"?>
<we:webextension xmlns:we="http://schemas.microsoft.com/office/webextensions/webextension/2010/11" id="{BC9933CE-F5A0-42E6-9915-7729775C5FB0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15"/>
  </we:properties>
  <we:bindings/>
  <we:snapshot xmlns:r="http://schemas.openxmlformats.org/officeDocument/2006/relationships" r:embed="rId1"/>
</we:webextension>
</file>

<file path=ppt/webextensions/webextension17.xml><?xml version="1.0" encoding="utf-8"?>
<we:webextension xmlns:we="http://schemas.microsoft.com/office/webextensions/webextension/2010/11" id="{00BFCAF8-258B-4772-B3A0-917A59F54502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15"/>
  </we:properties>
  <we:bindings/>
  <we:snapshot xmlns:r="http://schemas.openxmlformats.org/officeDocument/2006/relationships" r:embed="rId1"/>
</we:webextension>
</file>

<file path=ppt/webextensions/webextension18.xml><?xml version="1.0" encoding="utf-8"?>
<we:webextension xmlns:we="http://schemas.microsoft.com/office/webextensions/webextension/2010/11" id="{C176CBF2-54DE-43DB-95C7-F938D1FA58D7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30"/>
    <we:property name="autostart" value="false"/>
  </we:properties>
  <we:bindings/>
  <we:snapshot xmlns:r="http://schemas.openxmlformats.org/officeDocument/2006/relationships" r:embed="rId1"/>
</we:webextension>
</file>

<file path=ppt/webextensions/webextension19.xml><?xml version="1.0" encoding="utf-8"?>
<we:webextension xmlns:we="http://schemas.microsoft.com/office/webextensions/webextension/2010/11" id="{DA40CAED-4BD9-400F-A874-765B3106C92D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30"/>
    <we:property name="autostart" value="false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2B36515A-F176-4CDD-952C-1EBEBE5D1DF6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20"/>
    <we:property name="autostart" value="false"/>
  </we:properties>
  <we:bindings/>
  <we:snapshot xmlns:r="http://schemas.openxmlformats.org/officeDocument/2006/relationships" r:embed="rId1"/>
</we:webextension>
</file>

<file path=ppt/webextensions/webextension20.xml><?xml version="1.0" encoding="utf-8"?>
<we:webextension xmlns:we="http://schemas.microsoft.com/office/webextensions/webextension/2010/11" id="{34C8BE9A-6619-4A3A-BF64-8B99CEF19C7C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60"/>
    <we:property name="autostart" value="false"/>
  </we:properties>
  <we:bindings/>
  <we:snapshot xmlns:r="http://schemas.openxmlformats.org/officeDocument/2006/relationships" r:embed="rId1"/>
</we:webextension>
</file>

<file path=ppt/webextensions/webextension21.xml><?xml version="1.0" encoding="utf-8"?>
<we:webextension xmlns:we="http://schemas.microsoft.com/office/webextensions/webextension/2010/11" id="{BF675E8C-6A77-495B-9280-4A55CF35D05A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60"/>
    <we:property name="autostart" value="false"/>
  </we:properties>
  <we:bindings/>
  <we:snapshot xmlns:r="http://schemas.openxmlformats.org/officeDocument/2006/relationships" r:embed="rId1"/>
</we:webextension>
</file>

<file path=ppt/webextensions/webextension22.xml><?xml version="1.0" encoding="utf-8"?>
<we:webextension xmlns:we="http://schemas.microsoft.com/office/webextensions/webextension/2010/11" id="{0BFFF2C7-941B-4027-B777-5FFB12E22808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90"/>
  </we:properties>
  <we:bindings/>
  <we:snapshot xmlns:r="http://schemas.openxmlformats.org/officeDocument/2006/relationships" r:embed="rId1"/>
</we:webextension>
</file>

<file path=ppt/webextensions/webextension23.xml><?xml version="1.0" encoding="utf-8"?>
<we:webextension xmlns:we="http://schemas.microsoft.com/office/webextensions/webextension/2010/11" id="{7CCE8BAD-6BE1-4876-9A6C-850BC7D076D1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90"/>
  </we:properties>
  <we:bindings/>
  <we:snapshot xmlns:r="http://schemas.openxmlformats.org/officeDocument/2006/relationships" r:embed="rId1"/>
</we:webextension>
</file>

<file path=ppt/webextensions/webextension24.xml><?xml version="1.0" encoding="utf-8"?>
<we:webextension xmlns:we="http://schemas.microsoft.com/office/webextensions/webextension/2010/11" id="{B56E3012-F03C-466A-B838-829016A7ADBF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60"/>
  </we:properties>
  <we:bindings/>
  <we:snapshot xmlns:r="http://schemas.openxmlformats.org/officeDocument/2006/relationships" r:embed="rId1"/>
</we:webextension>
</file>

<file path=ppt/webextensions/webextension25.xml><?xml version="1.0" encoding="utf-8"?>
<we:webextension xmlns:we="http://schemas.microsoft.com/office/webextensions/webextension/2010/11" id="{9F920E9F-0A4D-4FB5-8C74-45AED397D727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60"/>
    <we:property name="autostart" value="false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7AE4A3E5-535F-4959-8B61-E212D02AA2CD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20"/>
    <we:property name="autostart" value="false"/>
  </we:properties>
  <we:bindings/>
  <we:snapshot xmlns:r="http://schemas.openxmlformats.org/officeDocument/2006/relationships" r:embed="rId1"/>
</we:webextension>
</file>

<file path=ppt/webextensions/webextension4.xml><?xml version="1.0" encoding="utf-8"?>
<we:webextension xmlns:we="http://schemas.microsoft.com/office/webextensions/webextension/2010/11" id="{10B08913-3E51-4A99-A0AD-87EBC82E831A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20"/>
    <we:property name="autostart" value="false"/>
  </we:properties>
  <we:bindings/>
  <we:snapshot xmlns:r="http://schemas.openxmlformats.org/officeDocument/2006/relationships" r:embed="rId1"/>
</we:webextension>
</file>

<file path=ppt/webextensions/webextension5.xml><?xml version="1.0" encoding="utf-8"?>
<we:webextension xmlns:we="http://schemas.microsoft.com/office/webextensions/webextension/2010/11" id="{A977D17C-A567-4270-87B9-5A3B41ABD879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6.xml><?xml version="1.0" encoding="utf-8"?>
<we:webextension xmlns:we="http://schemas.microsoft.com/office/webextensions/webextension/2010/11" id="{9C874CCC-E235-497B-A323-CAD280A8F0A9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7.xml><?xml version="1.0" encoding="utf-8"?>
<we:webextension xmlns:we="http://schemas.microsoft.com/office/webextensions/webextension/2010/11" id="{2DDF20A6-D01B-4D5B-9054-28E49BA83CFF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8.xml><?xml version="1.0" encoding="utf-8"?>
<we:webextension xmlns:we="http://schemas.microsoft.com/office/webextensions/webextension/2010/11" id="{003D066C-5224-4802-B397-A4250D634840}">
  <we:reference id="wa104218071" version="1.0.0.0" store="en-US" storeType="OMEX"/>
  <we:alternateReferences>
    <we:reference id="WA104218071" version="1.0.0.0" store="WA104218071" storeType="OMEX"/>
  </we:alternateReferences>
  <we:properties>
    <we:property name="autostart" value="false"/>
    <we:property name="countdown" value="80"/>
  </we:properties>
  <we:bindings/>
  <we:snapshot xmlns:r="http://schemas.openxmlformats.org/officeDocument/2006/relationships" r:embed="rId1"/>
</we:webextension>
</file>

<file path=ppt/webextensions/webextension9.xml><?xml version="1.0" encoding="utf-8"?>
<we:webextension xmlns:we="http://schemas.microsoft.com/office/webextensions/webextension/2010/11" id="{14A7A5BC-4191-4E1C-982D-611DD582E9DE}">
  <we:reference id="wa104218071" version="1.0.0.0" store="en-US" storeType="OMEX"/>
  <we:alternateReferences>
    <we:reference id="WA104218071" version="1.0.0.0" store="WA104218071" storeType="OMEX"/>
  </we:alternateReferences>
  <we:properties>
    <we:property name="countdown" value="30"/>
    <we:property name="autostart" value="false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507829-6D7C-4C56-8D46-9575E34331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0</TotalTime>
  <Words>819</Words>
  <Application>Microsoft Office PowerPoint</Application>
  <PresentationFormat>Widescreen</PresentationFormat>
  <Paragraphs>312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1" baseType="lpstr">
      <vt:lpstr>Arial</vt:lpstr>
      <vt:lpstr>Calibri</vt:lpstr>
      <vt:lpstr>Franklin Gothic Book</vt:lpstr>
      <vt:lpstr>Wingdings</vt:lpstr>
      <vt:lpstr>Parent Bill of Rights presentation</vt:lpstr>
      <vt:lpstr>Filling and Wrapping Review</vt:lpstr>
      <vt:lpstr>PowerPoint Presentation</vt:lpstr>
      <vt:lpstr>Find the area of this rectangle:</vt:lpstr>
      <vt:lpstr>Find the area of this rectangle:</vt:lpstr>
      <vt:lpstr>Find the area of this rectangle:</vt:lpstr>
      <vt:lpstr>Find the area of this triangle:</vt:lpstr>
      <vt:lpstr>Find the area of this triangle:</vt:lpstr>
      <vt:lpstr>Find the area of this triangle:</vt:lpstr>
      <vt:lpstr>Find the area of this parallelogram:</vt:lpstr>
      <vt:lpstr>Find the area of this parallelogram:</vt:lpstr>
      <vt:lpstr>Find the area of this parallelogram:</vt:lpstr>
      <vt:lpstr>Find the volume of the rectangular prism:</vt:lpstr>
      <vt:lpstr>Find the volume of the rectangular prism:</vt:lpstr>
      <vt:lpstr>Find the volume of the rectangular prism:</vt:lpstr>
      <vt:lpstr>Find the surface area of the rectangular prism:</vt:lpstr>
      <vt:lpstr>PowerPoint Presentation</vt:lpstr>
      <vt:lpstr>PowerPoint Presentation</vt:lpstr>
      <vt:lpstr>PowerPoint Presentation</vt:lpstr>
      <vt:lpstr>Find the surface area of the rectangular prism:</vt:lpstr>
      <vt:lpstr>Find the surface area of the rectangular prism:</vt:lpstr>
      <vt:lpstr>Find the surface area of the rectangular prism:</vt:lpstr>
      <vt:lpstr>Find the surface area of the rectangular prism:</vt:lpstr>
      <vt:lpstr>Find the surface area of the rectangular prism:</vt:lpstr>
      <vt:lpstr>Find the volume of the rectangular prism:</vt:lpstr>
      <vt:lpstr>Find the volume of the rectangular prism:</vt:lpstr>
      <vt:lpstr>Find the volume of the rectangular prism:</vt:lpstr>
      <vt:lpstr>Each of these prisms has the same volume. Which has the least surface area?</vt:lpstr>
      <vt:lpstr>Each of these prisms has the same volume. Which has the least surface area?</vt:lpstr>
      <vt:lpstr>Find the volume of the prism:</vt:lpstr>
      <vt:lpstr>Find the volume of the prism:</vt:lpstr>
      <vt:lpstr>Find the volume of the prism:</vt:lpstr>
      <vt:lpstr>Find the volume of the prism:</vt:lpstr>
      <vt:lpstr>Find the volume of the prism:</vt:lpstr>
      <vt:lpstr>Find the volume of the prism:</vt:lpstr>
      <vt:lpstr>Find the volume of the prism:</vt:lpstr>
      <vt:lpstr>Find the volume of the prism:</vt:lpstr>
      <vt:lpstr>Find the volume of the prism:</vt:lpstr>
      <vt:lpstr>Each of these prisms was made from one sheet of paper. Which has the greatest volume?</vt:lpstr>
      <vt:lpstr>Each of these prisms was made from one sheet of paper. Which has the greatest volume?</vt:lpstr>
      <vt:lpstr>Find the surface area of the triangular prism:</vt:lpstr>
      <vt:lpstr>Find the surface area of the triangular prism:</vt:lpstr>
      <vt:lpstr>Find the surface area of the triangular prism:</vt:lpstr>
      <vt:lpstr>Find the surface area of the hexagonal prism:</vt:lpstr>
      <vt:lpstr>Find the surface area of the hexagonal prism:</vt:lpstr>
      <vt:lpstr>Find the surface area of the hexagonal prism:</vt:lpstr>
      <vt:lpstr>Find the circumference of this circle:</vt:lpstr>
      <vt:lpstr>Find the circumference of this circle:</vt:lpstr>
      <vt:lpstr>Find the circumference of this circle:</vt:lpstr>
      <vt:lpstr>Find the circumference of this circle:</vt:lpstr>
      <vt:lpstr>Find the circumference of this circle:</vt:lpstr>
      <vt:lpstr>Find the circumference of this circle:</vt:lpstr>
      <vt:lpstr>Find the area of this circle:</vt:lpstr>
      <vt:lpstr>Find the area of this circle:</vt:lpstr>
      <vt:lpstr>Find the area of this circle:</vt:lpstr>
      <vt:lpstr>Find the area of this circle:</vt:lpstr>
      <vt:lpstr>Find the area of this circle:</vt:lpstr>
      <vt:lpstr>Find the area of this circle:</vt:lpstr>
      <vt:lpstr>Find the volume of the cylinder:</vt:lpstr>
      <vt:lpstr>Find the volume of the cylinder:</vt:lpstr>
      <vt:lpstr>Find the volume of the cylinder:</vt:lpstr>
      <vt:lpstr>Find the volume of the cylinder:</vt:lpstr>
      <vt:lpstr>Find the volume of the cylinder:</vt:lpstr>
      <vt:lpstr>Find the volume of the cylinder:</vt:lpstr>
      <vt:lpstr>Find the surface area of the cylinder:</vt:lpstr>
      <vt:lpstr>Find the surface area of the cylinder:</vt:lpstr>
      <vt:lpstr>Find the surface area of the cylinder:</vt:lpstr>
      <vt:lpstr>Find the surface area of the cylinder:</vt:lpstr>
      <vt:lpstr>Find the surface area of the cylinder:</vt:lpstr>
      <vt:lpstr>Find the surface area of the cylinder:</vt:lpstr>
      <vt:lpstr>How many boxes will fit in the back of the truck?</vt:lpstr>
      <vt:lpstr>How many boxes will fit in the back of the truck?</vt:lpstr>
      <vt:lpstr>How many boxes will fit in the back of the truck?</vt:lpstr>
      <vt:lpstr>Find the volume of water in the tank:</vt:lpstr>
      <vt:lpstr>Find the volume of water in the tank:</vt:lpstr>
      <vt:lpstr>Find the volume of water in the tank:</vt:lpstr>
      <vt:lpstr>All Done!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2016-03-17T16:30:31Z</dcterms:created>
  <dcterms:modified xsi:type="dcterms:W3CDTF">2017-03-27T19:28:50Z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TC034605539991</vt:lpwstr>
  </property>
</Properties>
</file>